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70" r:id="rId2"/>
    <p:sldId id="271" r:id="rId3"/>
    <p:sldId id="278" r:id="rId4"/>
    <p:sldId id="303" r:id="rId5"/>
    <p:sldId id="304" r:id="rId6"/>
    <p:sldId id="292" r:id="rId7"/>
    <p:sldId id="306" r:id="rId8"/>
    <p:sldId id="307" r:id="rId9"/>
    <p:sldId id="308" r:id="rId10"/>
    <p:sldId id="309" r:id="rId11"/>
    <p:sldId id="293" r:id="rId12"/>
    <p:sldId id="295" r:id="rId13"/>
    <p:sldId id="297" r:id="rId14"/>
    <p:sldId id="296" r:id="rId15"/>
    <p:sldId id="298" r:id="rId16"/>
    <p:sldId id="299" r:id="rId17"/>
    <p:sldId id="300" r:id="rId18"/>
    <p:sldId id="301" r:id="rId19"/>
    <p:sldId id="344" r:id="rId20"/>
    <p:sldId id="30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4" r:id="rId37"/>
    <p:sldId id="338" r:id="rId38"/>
    <p:sldId id="333" r:id="rId39"/>
    <p:sldId id="327" r:id="rId40"/>
    <p:sldId id="328" r:id="rId41"/>
    <p:sldId id="329" r:id="rId42"/>
    <p:sldId id="330" r:id="rId43"/>
    <p:sldId id="339" r:id="rId44"/>
    <p:sldId id="335" r:id="rId45"/>
    <p:sldId id="336" r:id="rId46"/>
    <p:sldId id="337" r:id="rId47"/>
    <p:sldId id="340" r:id="rId48"/>
    <p:sldId id="279" r:id="rId49"/>
    <p:sldId id="280" r:id="rId50"/>
    <p:sldId id="281" r:id="rId51"/>
    <p:sldId id="282" r:id="rId52"/>
    <p:sldId id="283" r:id="rId53"/>
    <p:sldId id="343" r:id="rId54"/>
    <p:sldId id="289" r:id="rId55"/>
    <p:sldId id="342" r:id="rId56"/>
    <p:sldId id="284" r:id="rId57"/>
    <p:sldId id="286" r:id="rId58"/>
    <p:sldId id="290" r:id="rId59"/>
    <p:sldId id="294" r:id="rId60"/>
    <p:sldId id="291" r:id="rId61"/>
    <p:sldId id="34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9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bdomingue@Stanford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Genes as IVs and Epigenetics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62050"/>
            <a:ext cx="5572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7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32485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0"/>
            <a:ext cx="6686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25620" cy="40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428625"/>
            <a:ext cx="58197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0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3337"/>
            <a:ext cx="76104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7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76200"/>
            <a:ext cx="4895850" cy="427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00525"/>
            <a:ext cx="5934075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69532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3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153400" cy="1019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8" y="152400"/>
            <a:ext cx="7829550" cy="1719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581025"/>
            <a:ext cx="78962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96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634413" cy="59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6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2387"/>
            <a:ext cx="8763000" cy="675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" y="3124200"/>
            <a:ext cx="9053512" cy="6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put together a 5 minute set of [very rough] slides on a study that uses IV. </a:t>
            </a:r>
          </a:p>
          <a:p>
            <a:r>
              <a:rPr lang="en-US" dirty="0" smtClean="0"/>
              <a:t>Talk about the causal difficulties without genetics, the genetics that are used, and what the study tells us that wasn’t known from observational work. </a:t>
            </a:r>
          </a:p>
          <a:p>
            <a:pPr lvl="1"/>
            <a:r>
              <a:rPr lang="en-US" dirty="0" smtClean="0"/>
              <a:t>If you have already sent me something, fine tune it a little (e.g., have the variants they used been linked to any </a:t>
            </a:r>
            <a:r>
              <a:rPr lang="en-US" smtClean="0"/>
              <a:t>other outcomes?).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0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</a:t>
            </a:r>
          </a:p>
          <a:p>
            <a:r>
              <a:rPr lang="en-US" dirty="0" smtClean="0"/>
              <a:t>Review</a:t>
            </a:r>
          </a:p>
          <a:p>
            <a:r>
              <a:rPr lang="en-US" dirty="0" smtClean="0"/>
              <a:t>Brief overview of other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Turkheimer’s</a:t>
            </a:r>
            <a:r>
              <a:rPr lang="en-US" dirty="0" smtClean="0"/>
              <a:t> Law of BG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First Law: All human </a:t>
            </a:r>
            <a:r>
              <a:rPr lang="en-US" dirty="0" err="1" smtClean="0"/>
              <a:t>behavioural</a:t>
            </a:r>
            <a:r>
              <a:rPr lang="en-US" dirty="0" smtClean="0"/>
              <a:t> traits are heritable.</a:t>
            </a:r>
          </a:p>
          <a:p>
            <a:endParaRPr lang="en-US" dirty="0" smtClean="0"/>
          </a:p>
          <a:p>
            <a:r>
              <a:rPr lang="en-US" dirty="0" smtClean="0"/>
              <a:t>Second Law: The effect of being raised in the same family is smaller than the effect of the genes.</a:t>
            </a:r>
          </a:p>
          <a:p>
            <a:endParaRPr lang="en-US" dirty="0" smtClean="0"/>
          </a:p>
          <a:p>
            <a:r>
              <a:rPr lang="en-US" dirty="0" smtClean="0"/>
              <a:t>Third Law: A substantial portion of the variation in complex human </a:t>
            </a:r>
            <a:r>
              <a:rPr lang="en-US" dirty="0" err="1" smtClean="0"/>
              <a:t>behavioural</a:t>
            </a:r>
            <a:r>
              <a:rPr lang="en-US" dirty="0" smtClean="0"/>
              <a:t> traits is not accounted for by the effects of genes or families.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1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Nucleotide Polymorphisms (SNPs)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600200"/>
            <a:ext cx="4953000" cy="4572000"/>
          </a:xfrm>
        </p:spPr>
        <p:txBody>
          <a:bodyPr/>
          <a:lstStyle/>
          <a:p>
            <a:r>
              <a:rPr lang="en-US" dirty="0" smtClean="0"/>
              <a:t>SNPs occur ~1/300 base pairs</a:t>
            </a:r>
          </a:p>
          <a:p>
            <a:r>
              <a:rPr lang="en-US" dirty="0" smtClean="0"/>
              <a:t>In &gt;1% of the population.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0"/>
            <a:ext cx="3200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23950"/>
            <a:ext cx="6858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1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NOTE: Allele frequencies are not constant across human populations (“population stratification”)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6557963" cy="442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2707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map</a:t>
            </a:r>
            <a:endParaRPr lang="en-US" dirty="0"/>
          </a:p>
        </p:txBody>
      </p:sp>
      <p:pic>
        <p:nvPicPr>
          <p:cNvPr id="4" name="Picture 3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7416800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Tag SNPs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Linkage patterns vary across population.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Tag SNP in one group may not tag same gene in different population.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9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848600" cy="51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7451695" cy="4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88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Chopsticks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81000"/>
            <a:ext cx="43307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08" y="1778001"/>
            <a:ext cx="352829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vembre.jpe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93" r="-22493"/>
          <a:stretch>
            <a:fillRect/>
          </a:stretch>
        </p:blipFill>
        <p:spPr>
          <a:xfrm>
            <a:off x="-1" y="990600"/>
            <a:ext cx="9338041" cy="5135563"/>
          </a:xfrm>
        </p:spPr>
      </p:pic>
    </p:spTree>
    <p:extLst>
      <p:ext uri="{BB962C8B-B14F-4D97-AF65-F5344CB8AC3E}">
        <p14:creationId xmlns:p14="http://schemas.microsoft.com/office/powerpoint/2010/main" val="81528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genes as instrumental variables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209800"/>
            <a:ext cx="6172200" cy="4080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308725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http://jamesmcm.github.io/blog/2014/08/17/mendelian/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315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7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7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06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0479"/>
            <a:ext cx="5076825" cy="536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880100"/>
            <a:ext cx="75342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72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prediction,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00201"/>
            <a:ext cx="28956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Possibilities</a:t>
            </a:r>
            <a:endParaRPr lang="en-US" sz="2800" dirty="0" smtClean="0"/>
          </a:p>
          <a:p>
            <a:r>
              <a:rPr lang="en-US" sz="2800" dirty="0" smtClean="0"/>
              <a:t>Developmental pathways &amp; broader outcomes</a:t>
            </a:r>
          </a:p>
          <a:p>
            <a:r>
              <a:rPr lang="en-US" sz="2800" dirty="0" smtClean="0"/>
              <a:t>Association and moderation by schools</a:t>
            </a:r>
          </a:p>
          <a:p>
            <a:r>
              <a:rPr lang="en-US" sz="2800" dirty="0" smtClean="0"/>
              <a:t>Dynamics (as function of birth cohort)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" y="1238250"/>
            <a:ext cx="5962650" cy="438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1600200"/>
            <a:ext cx="4109466" cy="401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38400" y="56197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nothing is necessarily constant over time!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92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30" y="258872"/>
            <a:ext cx="8526094" cy="446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82" y="4885941"/>
            <a:ext cx="7481887" cy="19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382000" cy="25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4191000"/>
            <a:ext cx="6657975" cy="24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"/>
            <a:ext cx="4924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6805613" cy="64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4" y="76200"/>
            <a:ext cx="4391025" cy="2325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850679"/>
            <a:ext cx="4872037" cy="776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6019800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669" y="4800600"/>
            <a:ext cx="2542331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Mendelian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use for top-hits genome-wide score?</a:t>
            </a:r>
          </a:p>
          <a:p>
            <a:r>
              <a:rPr lang="en-US" dirty="0" smtClean="0"/>
              <a:t>Used to adjust observational association estimates </a:t>
            </a:r>
            <a:r>
              <a:rPr lang="en-US" smtClean="0"/>
              <a:t>for confounding.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4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581150"/>
            <a:ext cx="52673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1734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306796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854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3324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0"/>
            <a:ext cx="3278188" cy="507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10200"/>
            <a:ext cx="61150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532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widely used!!!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7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else might you want to study?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7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genetic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number variants, microsatellites</a:t>
            </a:r>
          </a:p>
          <a:p>
            <a:r>
              <a:rPr lang="en-US" dirty="0" smtClean="0"/>
              <a:t>Rare variants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3200"/>
            <a:ext cx="8124825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962400"/>
            <a:ext cx="7743825" cy="2552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Higher-order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3528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Obviously, lots of things occur between the fixed DNA and our dynamic selves. </a:t>
            </a:r>
          </a:p>
          <a:p>
            <a:r>
              <a:rPr lang="en-US" dirty="0" smtClean="0"/>
              <a:t>Nascent interest in social science/demography in certain of these processes. </a:t>
            </a:r>
          </a:p>
          <a:p>
            <a:pPr lvl="1"/>
            <a:r>
              <a:rPr lang="en-US" dirty="0" smtClean="0"/>
              <a:t>I’m going to talk about those that are fairly close to the genetics.</a:t>
            </a:r>
            <a:endParaRPr lang="en-US" dirty="0"/>
          </a:p>
        </p:txBody>
      </p:sp>
      <p:pic>
        <p:nvPicPr>
          <p:cNvPr id="4" name="Picture 3" descr="Metabolomics_schem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16764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57600" cy="1143000"/>
          </a:xfrm>
        </p:spPr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7772400" cy="23923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 </a:t>
            </a:r>
            <a:r>
              <a:rPr lang="en-US" dirty="0"/>
              <a:t>→ </a:t>
            </a:r>
            <a:r>
              <a:rPr lang="en-US" dirty="0" smtClean="0"/>
              <a:t>X (not </a:t>
            </a:r>
            <a:r>
              <a:rPr lang="en-US" dirty="0"/>
              <a:t>X → Z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 Z→Y</a:t>
            </a:r>
          </a:p>
          <a:p>
            <a:r>
              <a:rPr lang="en-US" dirty="0" smtClean="0"/>
              <a:t>Z not associated with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08769"/>
            <a:ext cx="4924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4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Epigenetics</a:t>
            </a:r>
            <a:r>
              <a:rPr lang="en-US" dirty="0" smtClean="0"/>
              <a:t>: what is it?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4600"/>
            <a:ext cx="6858000" cy="147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724400"/>
            <a:ext cx="57626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460321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1" y="4648201"/>
            <a:ext cx="5334000" cy="121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Hunger Winter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828800"/>
            <a:ext cx="4325216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971800"/>
            <a:ext cx="6380726" cy="226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epigenetic processes</a:t>
            </a:r>
          </a:p>
          <a:p>
            <a:pPr lvl="1"/>
            <a:r>
              <a:rPr lang="en-US" dirty="0" smtClean="0"/>
              <a:t>Telomeres</a:t>
            </a:r>
          </a:p>
          <a:p>
            <a:pPr lvl="1"/>
            <a:r>
              <a:rPr lang="en-US" dirty="0" smtClean="0"/>
              <a:t>methylation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84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elomeres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3657600"/>
            <a:ext cx="8229600" cy="2468563"/>
          </a:xfrm>
        </p:spPr>
        <p:txBody>
          <a:bodyPr/>
          <a:lstStyle/>
          <a:p>
            <a:r>
              <a:rPr lang="en-US" dirty="0" smtClean="0"/>
              <a:t>These shorten with 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17638"/>
            <a:ext cx="3590925" cy="2124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7134225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9587"/>
            <a:ext cx="4200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Methylation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33909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76800"/>
            <a:ext cx="64865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"/>
            <a:ext cx="58254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2062163"/>
            <a:ext cx="74580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572500" cy="3558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98004"/>
            <a:ext cx="6896100" cy="19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80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04800"/>
            <a:ext cx="4810125" cy="7027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biological assumptions?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46138"/>
            <a:ext cx="8969567" cy="44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2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49911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981200"/>
            <a:ext cx="43764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bdomingue@Stanford.edu</a:t>
            </a:r>
            <a:endParaRPr lang="en-US" dirty="0" smtClean="0"/>
          </a:p>
          <a:p>
            <a:r>
              <a:rPr lang="en-US" dirty="0" smtClean="0"/>
              <a:t>Please let me know if you have any advice/comments/critiques of the course. I’m all ears. </a:t>
            </a:r>
          </a:p>
          <a:p>
            <a:r>
              <a:rPr lang="en-US" dirty="0" smtClean="0"/>
              <a:t>We also need to get </a:t>
            </a:r>
            <a:r>
              <a:rPr lang="en-US" dirty="0" err="1" smtClean="0"/>
              <a:t>Julieta</a:t>
            </a:r>
            <a:r>
              <a:rPr lang="en-US" smtClean="0"/>
              <a:t> in here.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Thanks</a:t>
            </a:r>
            <a:r>
              <a:rPr lang="en-US" b="1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6200"/>
            <a:ext cx="3886200" cy="4426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114800"/>
            <a:ext cx="8410575" cy="24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96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038600"/>
            <a:ext cx="7648575" cy="264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0"/>
            <a:ext cx="3886200" cy="44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90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062787" cy="3252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1"/>
            <a:ext cx="3200400" cy="36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0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5183</TotalTime>
  <Words>487</Words>
  <Application>Microsoft Office PowerPoint</Application>
  <PresentationFormat>On-screen Show (4:3)</PresentationFormat>
  <Paragraphs>94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Genes as IVs and Epigenetics  2016 Summer Workshop CEDUA El Colegio de Mexico, A. C.</vt:lpstr>
      <vt:lpstr>Goals</vt:lpstr>
      <vt:lpstr>Mendelian Randomization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Review from this week</vt:lpstr>
      <vt:lpstr>Turkheimer’s Law of BG</vt:lpstr>
      <vt:lpstr>Single Nucleotide Polymorphisms (SNPs)</vt:lpstr>
      <vt:lpstr>PowerPoint Presentation</vt:lpstr>
      <vt:lpstr>NOTE: Allele frequencies are not constant across human populations (“population stratification”) </vt:lpstr>
      <vt:lpstr>Linkage map</vt:lpstr>
      <vt:lpstr>Tag SNPs</vt:lpstr>
      <vt:lpstr>Tag SNPs</vt:lpstr>
      <vt:lpstr>Chopsticks gene</vt:lpstr>
      <vt:lpstr>PowerPoint Presentation</vt:lpstr>
      <vt:lpstr>How do we link phenotypic variation to genetic variation?</vt:lpstr>
      <vt:lpstr>PowerPoint Presentation</vt:lpstr>
      <vt:lpstr>Alzheimer’s</vt:lpstr>
      <vt:lpstr>Height</vt:lpstr>
      <vt:lpstr>PowerPoint Presentation</vt:lpstr>
      <vt:lpstr>Why you shouldn’t do a gwas</vt:lpstr>
      <vt:lpstr>PowerPoint Presentation</vt:lpstr>
      <vt:lpstr>Ambiguous strands</vt:lpstr>
      <vt:lpstr>Robust prediction, now what?</vt:lpstr>
      <vt:lpstr>PowerPoint Presentation</vt:lpstr>
      <vt:lpstr>PowerPoint Presentation</vt:lpstr>
      <vt:lpstr>PowerPoint Presentation</vt:lpstr>
      <vt:lpstr>PowerPoint Presentation</vt:lpstr>
      <vt:lpstr>Mendelian Randomization</vt:lpstr>
      <vt:lpstr>PowerPoint Presentation</vt:lpstr>
      <vt:lpstr>PowerPoint Presentation</vt:lpstr>
      <vt:lpstr>PowerPoint Presentation</vt:lpstr>
      <vt:lpstr>PowerPoint Presentation</vt:lpstr>
      <vt:lpstr>Other types of genetic variation</vt:lpstr>
      <vt:lpstr>Higher-order processes</vt:lpstr>
      <vt:lpstr>Epigenetics: what is it?</vt:lpstr>
      <vt:lpstr>Why do we care?</vt:lpstr>
      <vt:lpstr>Dutch Hunger Winter</vt:lpstr>
      <vt:lpstr>Examples</vt:lpstr>
      <vt:lpstr>Telomeres</vt:lpstr>
      <vt:lpstr>PowerPoint Presentation</vt:lpstr>
      <vt:lpstr>Methylation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286</cp:revision>
  <dcterms:created xsi:type="dcterms:W3CDTF">2006-08-16T00:00:00Z</dcterms:created>
  <dcterms:modified xsi:type="dcterms:W3CDTF">2016-06-17T13:34:24Z</dcterms:modified>
</cp:coreProperties>
</file>